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png" ContentType="image/png"/>
  <Override PartName="/ppt/media/image14.jpeg" ContentType="image/jpeg"/>
  <Override PartName="/ppt/media/image13.png" ContentType="image/png"/>
  <Override PartName="/ppt/media/image12.jpeg" ContentType="image/jpeg"/>
  <Override PartName="/ppt/media/image5.png" ContentType="image/png"/>
  <Override PartName="/ppt/media/image10.png" ContentType="image/png"/>
  <Override PartName="/ppt/media/image4.png" ContentType="image/png"/>
  <Override PartName="/ppt/media/image6.jpeg" ContentType="image/jpeg"/>
  <Override PartName="/ppt/media/image3.png" ContentType="image/png"/>
  <Override PartName="/ppt/media/image20.jpeg" ContentType="image/jpeg"/>
  <Override PartName="/ppt/media/image19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7.png" ContentType="image/png"/>
  <Override PartName="/ppt/media/image8.png" ContentType="image/png"/>
  <Override PartName="/ppt/media/image18.jpeg" ContentType="image/jpeg"/>
  <Override PartName="/ppt/media/image11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2FED61AA-F321-4DB2-B758-875E02FED86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E9CC831A-8FF3-4384-B4E7-B4B29ECB1ADC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hyperlink" Target="https://de.wikipedia.org/wiki/Datei:BJT_NPN_symbol-fr.svg" TargetMode="External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04: Electronics 02 + Digital Circuits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How can twelve red LEDs (~2 V) be supplied with power only using a power supply with 5 V?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The dropping resistor used in the last example gets very hot. How can the circuit be changed to avoid this?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Capacitors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097280"/>
            <a:ext cx="799992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Stores electrical charge (Q)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Stored charge per Volt = Capacitance (C)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Unit of capacitance: Farad (F)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C = Q / U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Polarity is (sometimes) important!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Usage: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Store charge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filter noise from signals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compensate peaks in voltage 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72" name="Group 3"/>
          <p:cNvGrpSpPr/>
          <p:nvPr/>
        </p:nvGrpSpPr>
        <p:grpSpPr>
          <a:xfrm>
            <a:off x="6949440" y="182880"/>
            <a:ext cx="1154520" cy="640080"/>
            <a:chOff x="6949440" y="182880"/>
            <a:chExt cx="1154520" cy="640080"/>
          </a:xfrm>
        </p:grpSpPr>
        <p:sp>
          <p:nvSpPr>
            <p:cNvPr id="73" name="Line 4"/>
            <p:cNvSpPr/>
            <p:nvPr/>
          </p:nvSpPr>
          <p:spPr>
            <a:xfrm>
              <a:off x="6949440" y="502920"/>
              <a:ext cx="480240" cy="0"/>
            </a:xfrm>
            <a:prstGeom prst="line">
              <a:avLst/>
            </a:prstGeom>
            <a:ln w="36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Line 5"/>
            <p:cNvSpPr/>
            <p:nvPr/>
          </p:nvSpPr>
          <p:spPr>
            <a:xfrm>
              <a:off x="7429680" y="182880"/>
              <a:ext cx="0" cy="640080"/>
            </a:xfrm>
            <a:prstGeom prst="line">
              <a:avLst/>
            </a:prstGeom>
            <a:ln w="73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Line 6"/>
            <p:cNvSpPr/>
            <p:nvPr/>
          </p:nvSpPr>
          <p:spPr>
            <a:xfrm flipH="1">
              <a:off x="7623720" y="502920"/>
              <a:ext cx="480240" cy="0"/>
            </a:xfrm>
            <a:prstGeom prst="line">
              <a:avLst/>
            </a:prstGeom>
            <a:ln w="36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Line 7"/>
            <p:cNvSpPr/>
            <p:nvPr/>
          </p:nvSpPr>
          <p:spPr>
            <a:xfrm>
              <a:off x="7623720" y="182880"/>
              <a:ext cx="0" cy="640080"/>
            </a:xfrm>
            <a:prstGeom prst="line">
              <a:avLst/>
            </a:prstGeom>
            <a:ln w="73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 rot="5400000">
            <a:off x="6427440" y="1710360"/>
            <a:ext cx="5067000" cy="18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Transistor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097280"/>
            <a:ext cx="59882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Electronically controlled switch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If there is a voltage on the </a:t>
            </a:r>
            <a:r>
              <a:rPr b="1" lang="en-US" sz="2800" spc="-1" strike="noStrike">
                <a:latin typeface="Arial"/>
              </a:rPr>
              <a:t>base</a:t>
            </a:r>
            <a:r>
              <a:rPr b="0" lang="en-US" sz="2800" spc="-1" strike="noStrike">
                <a:latin typeface="Arial"/>
              </a:rPr>
              <a:t>, current can flow from </a:t>
            </a:r>
            <a:r>
              <a:rPr b="1" lang="en-US" sz="2800" spc="-1" strike="noStrike">
                <a:latin typeface="Arial"/>
              </a:rPr>
              <a:t>collector</a:t>
            </a:r>
            <a:r>
              <a:rPr b="0" lang="en-US" sz="2800" spc="-1" strike="noStrike">
                <a:latin typeface="Arial"/>
              </a:rPr>
              <a:t> to </a:t>
            </a:r>
            <a:r>
              <a:rPr b="1" lang="en-US" sz="2800" spc="-1" strike="noStrike">
                <a:latin typeface="Arial"/>
              </a:rPr>
              <a:t>emitter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Application: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Switching large loads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Logic gates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Fundamental for digital circuits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583680" y="313560"/>
            <a:ext cx="3269520" cy="29782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8584560" y="3805920"/>
            <a:ext cx="995760" cy="1223280"/>
          </a:xfrm>
          <a:prstGeom prst="rect">
            <a:avLst/>
          </a:prstGeom>
          <a:ln>
            <a:noFill/>
          </a:ln>
        </p:spPr>
      </p:pic>
      <p:sp>
        <p:nvSpPr>
          <p:cNvPr id="82" name="TextShape 3"/>
          <p:cNvSpPr txBox="1"/>
          <p:nvPr/>
        </p:nvSpPr>
        <p:spPr>
          <a:xfrm>
            <a:off x="6458400" y="5120640"/>
            <a:ext cx="350856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000000"/>
                </a:solidFill>
                <a:latin typeface="Arial"/>
                <a:hlinkClick r:id="rId3"/>
              </a:rPr>
              <a:t>https://de.wikipedia.org/wiki/Datei:BJT_NPN_symbol-fr.svg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3" name="TextShape 4"/>
          <p:cNvSpPr txBox="1"/>
          <p:nvPr/>
        </p:nvSpPr>
        <p:spPr>
          <a:xfrm>
            <a:off x="7772400" y="3333960"/>
            <a:ext cx="118872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TODO: Source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Transistor: MOSFET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rcRect l="9913" t="19821" r="4208" b="17844"/>
          <a:stretch/>
        </p:blipFill>
        <p:spPr>
          <a:xfrm rot="5400000">
            <a:off x="6538320" y="1417320"/>
            <a:ext cx="4663080" cy="2011320"/>
          </a:xfrm>
          <a:prstGeom prst="rect">
            <a:avLst/>
          </a:prstGeom>
          <a:ln>
            <a:noFill/>
          </a:ln>
        </p:spPr>
      </p:pic>
      <p:sp>
        <p:nvSpPr>
          <p:cNvPr id="86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Two types: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Normally open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Normally closed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Can be used like a voltage controlled resistor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Can switch large loads with a low voltage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8448480" y="3932280"/>
            <a:ext cx="1005840" cy="69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  D  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Switching a load with a MOSFET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3108960" y="1097280"/>
            <a:ext cx="3794400" cy="419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Pull-Down Resistor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097280"/>
            <a:ext cx="534816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When the switch is closed, voltage can flow from 5 V over </a:t>
            </a:r>
            <a:r>
              <a:rPr b="0" i="1" lang="en-US" sz="2800" spc="-1" strike="noStrike">
                <a:latin typeface="Arial"/>
              </a:rPr>
              <a:t>Gate</a:t>
            </a:r>
            <a:r>
              <a:rPr b="0" lang="en-US" sz="2800" spc="-1" strike="noStrike">
                <a:latin typeface="Arial"/>
              </a:rPr>
              <a:t> and </a:t>
            </a:r>
            <a:r>
              <a:rPr b="0" i="1" lang="en-US" sz="2800" spc="-1" strike="noStrike">
                <a:latin typeface="Arial"/>
              </a:rPr>
              <a:t>Source</a:t>
            </a:r>
            <a:r>
              <a:rPr b="0" lang="en-US" sz="2800" spc="-1" strike="noStrike">
                <a:latin typeface="Arial"/>
              </a:rPr>
              <a:t> to </a:t>
            </a:r>
            <a:r>
              <a:rPr b="0" i="1" lang="en-US" sz="2800" spc="-1" strike="noStrike">
                <a:latin typeface="Arial"/>
              </a:rPr>
              <a:t>GND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When the switch is opened again, there might still be potential between the switch and </a:t>
            </a:r>
            <a:r>
              <a:rPr b="0" i="1" lang="en-US" sz="2800" spc="-1" strike="noStrike">
                <a:latin typeface="Arial"/>
              </a:rPr>
              <a:t>GND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→ </a:t>
            </a:r>
            <a:r>
              <a:rPr b="0" lang="en-US" sz="2800" spc="-1" strike="noStrike">
                <a:latin typeface="Arial"/>
              </a:rPr>
              <a:t>Use a big resistor between </a:t>
            </a:r>
            <a:r>
              <a:rPr b="0" i="1" lang="en-US" sz="2800" spc="-1" strike="noStrike">
                <a:latin typeface="Arial"/>
              </a:rPr>
              <a:t>Gate</a:t>
            </a:r>
            <a:r>
              <a:rPr b="0" lang="en-US" sz="2800" spc="-1" strike="noStrike">
                <a:latin typeface="Arial"/>
              </a:rPr>
              <a:t> and </a:t>
            </a:r>
            <a:r>
              <a:rPr b="0" i="1" lang="en-US" sz="2800" spc="-1" strike="noStrike">
                <a:latin typeface="Arial"/>
              </a:rPr>
              <a:t>GND</a:t>
            </a:r>
            <a:r>
              <a:rPr b="0" lang="en-US" sz="2800" spc="-1" strike="noStrike">
                <a:latin typeface="Arial"/>
              </a:rPr>
              <a:t> so this voltage is </a:t>
            </a:r>
            <a:r>
              <a:rPr b="1" lang="en-US" sz="2800" spc="-1" strike="noStrike">
                <a:latin typeface="Arial"/>
              </a:rPr>
              <a:t>pulled down</a:t>
            </a:r>
            <a:r>
              <a:rPr b="0" lang="en-US" sz="2800" spc="-1" strike="noStrike">
                <a:latin typeface="Arial"/>
              </a:rPr>
              <a:t> to 0 V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6126480" y="956520"/>
            <a:ext cx="3794400" cy="419652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6766560" y="3291840"/>
            <a:ext cx="1371600" cy="9144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Integrated Circuits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Dedicated component that contains a certain circuit manufactured at a very small scale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May contain millions of transistors, capacitors and resistors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Used as a “black box”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Examples: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Logic gates, amplifiers, timers, registers,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memory, sensors, ...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6536880" y="3069360"/>
            <a:ext cx="3521520" cy="223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Example: The AND Gate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65760" y="1280160"/>
            <a:ext cx="3108960" cy="361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and(a, b){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</a:t>
            </a:r>
            <a:r>
              <a:rPr b="0" lang="en-US" sz="1800" spc="-1" strike="noStrike">
                <a:latin typeface="Courier New"/>
              </a:rPr>
              <a:t>if  (a == 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</a:t>
            </a:r>
            <a:r>
              <a:rPr b="0" lang="en-US" sz="1800" spc="-1" strike="noStrike">
                <a:latin typeface="Courier New"/>
              </a:rPr>
              <a:t>and (b == 1):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    </a:t>
            </a:r>
            <a:r>
              <a:rPr b="0" lang="en-US" sz="1800" spc="-1" strike="noStrike">
                <a:latin typeface="Courier New"/>
              </a:rPr>
              <a:t>return 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</a:t>
            </a:r>
            <a:r>
              <a:rPr b="0" lang="en-US" sz="1800" spc="-1" strike="noStrike">
                <a:latin typeface="Courier New"/>
              </a:rPr>
              <a:t>else: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1800" spc="-1" strike="noStrike">
                <a:latin typeface="Courier New"/>
              </a:rPr>
              <a:t>        </a:t>
            </a:r>
            <a:r>
              <a:rPr b="0" lang="en-US" sz="1800" spc="-1" strike="noStrike">
                <a:latin typeface="Courier New"/>
              </a:rPr>
              <a:t>return 0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3383280" y="1085040"/>
            <a:ext cx="3251160" cy="41270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6987600" y="1518120"/>
            <a:ext cx="2238480" cy="277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Example: LM555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rcRect l="0" t="0" r="1314" b="0"/>
          <a:stretch/>
        </p:blipFill>
        <p:spPr>
          <a:xfrm>
            <a:off x="437760" y="778680"/>
            <a:ext cx="9071640" cy="4616280"/>
          </a:xfrm>
          <a:prstGeom prst="rect">
            <a:avLst/>
          </a:prstGeom>
          <a:ln>
            <a:noFill/>
          </a:ln>
        </p:spPr>
      </p:pic>
      <p:sp>
        <p:nvSpPr>
          <p:cNvPr id="104" name="TextShape 3"/>
          <p:cNvSpPr txBox="1"/>
          <p:nvPr/>
        </p:nvSpPr>
        <p:spPr>
          <a:xfrm>
            <a:off x="2826720" y="5120640"/>
            <a:ext cx="49377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Source: Texas Instruments LM555 Data Sheet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Parallel- and Series Connection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1000080" y="2923200"/>
            <a:ext cx="2053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Series Connection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7552080" y="2923200"/>
            <a:ext cx="2377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Parallel Connection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302640" y="956520"/>
            <a:ext cx="568080" cy="45298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5048640" y="950400"/>
            <a:ext cx="2358000" cy="427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How does a 555 timer IC work?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097280"/>
            <a:ext cx="699408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Different modes – depending on the circuit connection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Basic principle: Charge a capacitor and do something when it’s fully charged. Example: </a:t>
            </a:r>
            <a:r>
              <a:rPr b="0" i="1" lang="en-US" sz="2800" spc="-1" strike="noStrike">
                <a:latin typeface="Arial"/>
              </a:rPr>
              <a:t>astable multivibrator: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i="1" lang="en-US" sz="2400" spc="-1" strike="noStrike">
                <a:latin typeface="Arial"/>
              </a:rPr>
              <a:t>C</a:t>
            </a:r>
            <a:r>
              <a:rPr b="0" i="1" lang="en-US" sz="2400" spc="-1" strike="noStrike" baseline="-33000">
                <a:latin typeface="Arial"/>
              </a:rPr>
              <a:t>1</a:t>
            </a:r>
            <a:r>
              <a:rPr b="0" i="1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is charged. </a:t>
            </a:r>
            <a:r>
              <a:rPr b="0" i="1" lang="en-US" sz="2400" spc="-1" strike="noStrike">
                <a:latin typeface="Arial"/>
              </a:rPr>
              <a:t>THRES</a:t>
            </a:r>
            <a:r>
              <a:rPr b="0" lang="en-US" sz="2400" spc="-1" strike="noStrike">
                <a:latin typeface="Arial"/>
              </a:rPr>
              <a:t> measures the voltage at </a:t>
            </a:r>
            <a:r>
              <a:rPr b="0" i="1" lang="en-US" sz="2400" spc="-1" strike="noStrike">
                <a:latin typeface="Arial"/>
              </a:rPr>
              <a:t>C</a:t>
            </a:r>
            <a:r>
              <a:rPr b="0" i="1" lang="en-US" sz="2400" spc="-1" strike="noStrike" baseline="-33000">
                <a:latin typeface="Arial"/>
              </a:rPr>
              <a:t>1</a:t>
            </a:r>
            <a:r>
              <a:rPr b="0" lang="en-US" sz="2400" spc="-1" strike="noStrike">
                <a:latin typeface="Arial"/>
              </a:rPr>
              <a:t>.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the voltage at </a:t>
            </a:r>
            <a:r>
              <a:rPr b="0" i="1" lang="en-US" sz="2000" spc="-1" strike="noStrike">
                <a:latin typeface="Arial"/>
              </a:rPr>
              <a:t>THRES</a:t>
            </a:r>
            <a:r>
              <a:rPr b="0" lang="en-US" sz="2000" spc="-1" strike="noStrike">
                <a:latin typeface="Arial"/>
              </a:rPr>
              <a:t> starts at 0 V as all of the voltage is used to charge </a:t>
            </a:r>
            <a:r>
              <a:rPr b="0" i="1" lang="en-US" sz="2000" spc="-1" strike="noStrike">
                <a:latin typeface="Arial"/>
              </a:rPr>
              <a:t>C</a:t>
            </a:r>
            <a:r>
              <a:rPr b="0" i="1" lang="en-US" sz="2000" spc="-1" strike="noStrike" baseline="-33000">
                <a:latin typeface="Arial"/>
              </a:rPr>
              <a:t>1</a:t>
            </a:r>
            <a:r>
              <a:rPr b="0" lang="en-US" sz="2000" spc="-1" strike="noStrike">
                <a:latin typeface="Arial"/>
              </a:rPr>
              <a:t>. As </a:t>
            </a:r>
            <a:r>
              <a:rPr b="0" i="1" lang="en-US" sz="2000" spc="-1" strike="noStrike">
                <a:latin typeface="Arial"/>
              </a:rPr>
              <a:t>C</a:t>
            </a:r>
            <a:r>
              <a:rPr b="0" i="1" lang="en-US" sz="2000" spc="-1" strike="noStrike" baseline="-33000">
                <a:latin typeface="Arial"/>
              </a:rPr>
              <a:t>1</a:t>
            </a:r>
            <a:r>
              <a:rPr b="0" lang="en-US" sz="2000" spc="-1" strike="noStrike">
                <a:latin typeface="Arial"/>
              </a:rPr>
              <a:t> gets charged, the voltage at </a:t>
            </a:r>
            <a:r>
              <a:rPr b="0" i="1" lang="en-US" sz="2000" spc="-1" strike="noStrike">
                <a:latin typeface="Arial"/>
              </a:rPr>
              <a:t>THRES</a:t>
            </a:r>
            <a:r>
              <a:rPr b="0" lang="en-US" sz="2000" spc="-1" strike="noStrike">
                <a:latin typeface="Arial"/>
              </a:rPr>
              <a:t> approaches V</a:t>
            </a:r>
            <a:r>
              <a:rPr b="0" lang="en-US" sz="2000" spc="-1" strike="noStrike" baseline="-33000">
                <a:latin typeface="Arial"/>
              </a:rPr>
              <a:t>CC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latin typeface="Arial"/>
              </a:rPr>
              <a:t>When the voltage at </a:t>
            </a:r>
            <a:r>
              <a:rPr b="0" i="1" lang="en-US" sz="2400" spc="-1" strike="noStrike">
                <a:latin typeface="Arial"/>
              </a:rPr>
              <a:t>THRES</a:t>
            </a:r>
            <a:r>
              <a:rPr b="0" lang="en-US" sz="2400" spc="-1" strike="noStrike">
                <a:latin typeface="Arial"/>
              </a:rPr>
              <a:t> reaches 2/3 of </a:t>
            </a:r>
            <a:r>
              <a:rPr b="0" i="1" lang="en-US" sz="2400" spc="-1" strike="noStrike">
                <a:latin typeface="Arial"/>
              </a:rPr>
              <a:t>V</a:t>
            </a:r>
            <a:r>
              <a:rPr b="0" i="1" lang="en-US" sz="2400" spc="-1" strike="noStrike" baseline="-33000">
                <a:latin typeface="Arial"/>
              </a:rPr>
              <a:t>CC</a:t>
            </a:r>
            <a:r>
              <a:rPr b="0" lang="en-US" sz="2400" spc="-1" strike="noStrike">
                <a:latin typeface="Arial"/>
              </a:rPr>
              <a:t>, </a:t>
            </a:r>
            <a:r>
              <a:rPr b="0" i="1" lang="en-US" sz="2400" spc="-1" strike="noStrike">
                <a:latin typeface="Arial"/>
              </a:rPr>
              <a:t>DISCH</a:t>
            </a:r>
            <a:r>
              <a:rPr b="0" lang="en-US" sz="2400" spc="-1" strike="noStrike">
                <a:latin typeface="Arial"/>
              </a:rPr>
              <a:t> is connected to </a:t>
            </a:r>
            <a:r>
              <a:rPr b="0" i="1" lang="en-US" sz="2400" spc="-1" strike="noStrike">
                <a:latin typeface="Arial"/>
              </a:rPr>
              <a:t>GND</a:t>
            </a:r>
            <a:r>
              <a:rPr b="0" lang="en-US" sz="2400" spc="-1" strike="noStrike">
                <a:latin typeface="Arial"/>
              </a:rPr>
              <a:t>. </a:t>
            </a:r>
            <a:r>
              <a:rPr b="0" i="1" lang="en-US" sz="2400" spc="-1" strike="noStrike">
                <a:latin typeface="Arial"/>
              </a:rPr>
              <a:t>OUT</a:t>
            </a:r>
            <a:r>
              <a:rPr b="0" lang="en-US" sz="2400" spc="-1" strike="noStrike">
                <a:latin typeface="Arial"/>
              </a:rPr>
              <a:t> is set to </a:t>
            </a:r>
            <a:r>
              <a:rPr b="0" i="1" lang="en-US" sz="2400" spc="-1" strike="noStrike">
                <a:latin typeface="Arial"/>
              </a:rPr>
              <a:t>high</a:t>
            </a:r>
            <a:r>
              <a:rPr b="0" lang="en-US" sz="2400" spc="-1" strike="noStrike">
                <a:latin typeface="Arial"/>
              </a:rPr>
              <a:t> (</a:t>
            </a:r>
            <a:r>
              <a:rPr b="0" i="1" lang="en-US" sz="2400" spc="-1" strike="noStrike">
                <a:latin typeface="Arial"/>
              </a:rPr>
              <a:t>V</a:t>
            </a:r>
            <a:r>
              <a:rPr b="0" i="1" lang="en-US" sz="2400" spc="-1" strike="noStrike" baseline="-33000">
                <a:latin typeface="Arial"/>
              </a:rPr>
              <a:t>CC</a:t>
            </a:r>
            <a:r>
              <a:rPr b="0" lang="en-US" sz="2400" spc="-1" strike="noStrike">
                <a:latin typeface="Arial"/>
              </a:rPr>
              <a:t>).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  <a:ea typeface="Noto Sans CJK SC Regular"/>
              </a:rPr>
              <a:t>→ </a:t>
            </a:r>
            <a:r>
              <a:rPr b="0" i="1" lang="en-US" sz="2000" spc="-1" strike="noStrike">
                <a:latin typeface="Arial"/>
              </a:rPr>
              <a:t>C</a:t>
            </a:r>
            <a:r>
              <a:rPr b="0" i="1" lang="en-US" sz="2000" spc="-1" strike="noStrike" baseline="-33000">
                <a:latin typeface="Arial"/>
              </a:rPr>
              <a:t>1</a:t>
            </a:r>
            <a:r>
              <a:rPr b="0" lang="en-US" sz="2000" spc="-1" strike="noStrike">
                <a:latin typeface="Arial"/>
              </a:rPr>
              <a:t> gets discharged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latin typeface="Arial"/>
              </a:rPr>
              <a:t>When the voltage at </a:t>
            </a:r>
            <a:r>
              <a:rPr b="0" i="1" lang="en-US" sz="2400" spc="-1" strike="noStrike">
                <a:latin typeface="Arial"/>
              </a:rPr>
              <a:t>THRES</a:t>
            </a:r>
            <a:r>
              <a:rPr b="0" lang="en-US" sz="2400" spc="-1" strike="noStrike">
                <a:latin typeface="Arial"/>
              </a:rPr>
              <a:t> reaches 1/3 of </a:t>
            </a:r>
            <a:r>
              <a:rPr b="0" i="1" lang="en-US" sz="2400" spc="-1" strike="noStrike">
                <a:latin typeface="Arial"/>
              </a:rPr>
              <a:t>V</a:t>
            </a:r>
            <a:r>
              <a:rPr b="0" i="1" lang="en-US" sz="2400" spc="-1" strike="noStrike" baseline="-33000">
                <a:latin typeface="Arial"/>
              </a:rPr>
              <a:t>CC</a:t>
            </a:r>
            <a:r>
              <a:rPr b="0" lang="en-US" sz="2400" spc="-1" strike="noStrike">
                <a:latin typeface="Arial"/>
              </a:rPr>
              <a:t>, </a:t>
            </a:r>
            <a:r>
              <a:rPr b="0" i="1" lang="en-US" sz="2400" spc="-1" strike="noStrike">
                <a:latin typeface="Arial"/>
              </a:rPr>
              <a:t>DISCH</a:t>
            </a:r>
            <a:r>
              <a:rPr b="0" lang="en-US" sz="2400" spc="-1" strike="noStrike">
                <a:latin typeface="Arial"/>
              </a:rPr>
              <a:t> is disconnected from </a:t>
            </a:r>
            <a:r>
              <a:rPr b="0" i="1" lang="en-US" sz="2400" spc="-1" strike="noStrike">
                <a:latin typeface="Arial"/>
              </a:rPr>
              <a:t>GND</a:t>
            </a:r>
            <a:r>
              <a:rPr b="0" lang="en-US" sz="2400" spc="-1" strike="noStrike">
                <a:latin typeface="Arial"/>
              </a:rPr>
              <a:t>. </a:t>
            </a:r>
            <a:r>
              <a:rPr b="0" i="1" lang="en-US" sz="2400" spc="-1" strike="noStrike">
                <a:latin typeface="Arial"/>
              </a:rPr>
              <a:t>OUT</a:t>
            </a:r>
            <a:r>
              <a:rPr b="0" lang="en-US" sz="2400" spc="-1" strike="noStrike">
                <a:latin typeface="Arial"/>
              </a:rPr>
              <a:t> is set to low (</a:t>
            </a:r>
            <a:r>
              <a:rPr b="0" i="1" lang="en-US" sz="2400" spc="-1" strike="noStrike">
                <a:latin typeface="Arial"/>
              </a:rPr>
              <a:t>GND</a:t>
            </a:r>
            <a:r>
              <a:rPr b="0" lang="en-US" sz="2400" spc="-1" strike="noStrike">
                <a:latin typeface="Arial"/>
              </a:rPr>
              <a:t>).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go to step 1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7425720" y="457200"/>
            <a:ext cx="2449800" cy="463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555: Astable Multivibrator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468880" y="914400"/>
            <a:ext cx="5486400" cy="4593240"/>
          </a:xfrm>
          <a:prstGeom prst="rect">
            <a:avLst/>
          </a:prstGeom>
          <a:ln>
            <a:noFill/>
          </a:ln>
        </p:spPr>
      </p:pic>
      <p:sp>
        <p:nvSpPr>
          <p:cNvPr id="110" name="TextShape 2"/>
          <p:cNvSpPr txBox="1"/>
          <p:nvPr/>
        </p:nvSpPr>
        <p:spPr>
          <a:xfrm>
            <a:off x="5029200" y="5303520"/>
            <a:ext cx="271368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Source: Fairchild LM555 Data Sheet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Reading Data Sheets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687120" y="5394960"/>
            <a:ext cx="271368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200" spc="-1" strike="noStrike">
                <a:latin typeface="Arial"/>
              </a:rPr>
              <a:t>Source: Fairchild LM555 Data Sheet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82880" y="1005840"/>
            <a:ext cx="3363480" cy="436032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3351240" y="1005840"/>
            <a:ext cx="3363480" cy="43603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6627600" y="1005840"/>
            <a:ext cx="3363480" cy="436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Tutorial 03 – Electronics 02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Series Connection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097280"/>
            <a:ext cx="726840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total resistance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R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 </a:t>
            </a:r>
            <a:r>
              <a:rPr b="0" lang="en-US" sz="2800" spc="-1" strike="noStrike">
                <a:latin typeface="Arial"/>
                <a:ea typeface="Noto Sans CJK SC Regular"/>
              </a:rPr>
              <a:t>is the sum of all partial resistances in the series connection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total voltage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U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</a:t>
            </a:r>
            <a:r>
              <a:rPr b="0" lang="en-US" sz="2800" spc="-1" strike="noStrike">
                <a:latin typeface="Arial"/>
                <a:ea typeface="Noto Sans CJK SC Regular"/>
              </a:rPr>
              <a:t> is divided up into </a:t>
            </a:r>
            <a:r>
              <a:rPr b="0" i="1" lang="en-US" sz="2400" spc="-1" strike="noStrike">
                <a:latin typeface="DejaVu Serif"/>
                <a:ea typeface="Noto Sans CJK SC Regular"/>
              </a:rPr>
              <a:t>n</a:t>
            </a:r>
            <a:r>
              <a:rPr b="0" lang="en-US" sz="2800" spc="-1" strike="noStrike">
                <a:latin typeface="Arial"/>
                <a:ea typeface="Noto Sans CJK SC Regular"/>
              </a:rPr>
              <a:t> partial voltages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current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I </a:t>
            </a:r>
            <a:r>
              <a:rPr b="0" lang="en-US" sz="2800" spc="-1" strike="noStrike">
                <a:latin typeface="Arial"/>
                <a:ea typeface="Noto Sans CJK SC Regular"/>
              </a:rPr>
              <a:t>is the same at every point in the series connection</a:t>
            </a:r>
            <a:endParaRPr b="0" lang="en-US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1" name="Formula 3"/>
              <p:cNvSpPr txBox="1"/>
              <p:nvPr/>
            </p:nvSpPr>
            <p:spPr>
              <a:xfrm>
                <a:off x="1700640" y="1920240"/>
                <a:ext cx="4883040" cy="1115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total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n</m:t>
                        </m:r>
                      </m:sub>
                    </m:sSub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i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n</m:t>
                        </m:r>
                      </m:sup>
                      <m:e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2" name="Formula 4"/>
              <p:cNvSpPr txBox="1"/>
              <p:nvPr/>
            </p:nvSpPr>
            <p:spPr>
              <a:xfrm>
                <a:off x="682560" y="3270240"/>
                <a:ext cx="719640" cy="35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8503920" y="182880"/>
            <a:ext cx="640080" cy="510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Parallel Connection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468000" y="1097280"/>
            <a:ext cx="681120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reciprocal of the total resistance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R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 </a:t>
            </a:r>
            <a:r>
              <a:rPr b="0" lang="en-US" sz="2800" spc="-1" strike="noStrike">
                <a:latin typeface="Arial"/>
                <a:ea typeface="Noto Sans CJK SC Regular"/>
              </a:rPr>
              <a:t>is the sum of the reciprocals of all partial resistances in the parallel connection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total current </a:t>
            </a:r>
            <a:r>
              <a:rPr b="0" i="1" lang="en-US" sz="2800" spc="-1" strike="noStrike">
                <a:latin typeface="DejaVu Serif"/>
                <a:ea typeface="Noto Sans CJK SC Regular"/>
              </a:rPr>
              <a:t>I</a:t>
            </a:r>
            <a:r>
              <a:rPr b="0" i="1" lang="en-US" sz="2400" spc="-1" strike="noStrike" baseline="-33000">
                <a:latin typeface="DejaVu Serif"/>
                <a:ea typeface="Noto Sans CJK SC Regular"/>
              </a:rPr>
              <a:t>total</a:t>
            </a:r>
            <a:r>
              <a:rPr b="0" lang="en-US" sz="2800" spc="-1" strike="noStrike">
                <a:latin typeface="Arial"/>
                <a:ea typeface="Noto Sans CJK SC Regular"/>
              </a:rPr>
              <a:t> is divided up into </a:t>
            </a:r>
            <a:r>
              <a:rPr b="0" i="1" lang="en-US" sz="2400" spc="-1" strike="noStrike">
                <a:latin typeface="DejaVu Serif"/>
                <a:ea typeface="Noto Sans CJK SC Regular"/>
              </a:rPr>
              <a:t>n</a:t>
            </a:r>
            <a:r>
              <a:rPr b="0" lang="en-US" sz="2800" spc="-1" strike="noStrike">
                <a:latin typeface="Arial"/>
                <a:ea typeface="Noto Sans CJK SC Regular"/>
              </a:rPr>
              <a:t> partial currents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  <a:ea typeface="Noto Sans CJK SC Regular"/>
              </a:rPr>
              <a:t>The voltage over every resistor connected in parallel is the same</a:t>
            </a:r>
            <a:endParaRPr b="0" lang="en-US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" name="Formula 3"/>
              <p:cNvSpPr txBox="1"/>
              <p:nvPr/>
            </p:nvSpPr>
            <p:spPr>
              <a:xfrm>
                <a:off x="822960" y="-274320"/>
                <a:ext cx="3600" cy="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i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n</m:t>
                        </m:r>
                      </m:sup>
                      <m:e>
                        <m:f>
                          <m:num>
                            <m:r>
                              <m:t xml:space="preserve">1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R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7" name="Formula 4"/>
              <p:cNvSpPr txBox="1"/>
              <p:nvPr/>
            </p:nvSpPr>
            <p:spPr>
              <a:xfrm>
                <a:off x="1188720" y="2172240"/>
                <a:ext cx="4239720" cy="891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den>
                    </m:f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n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i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n</m:t>
                        </m:r>
                      </m:sup>
                      <m:e>
                        <m:f>
                          <m:num>
                            <m:r>
                              <m:t xml:space="preserve">1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R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</a:p>
            </p:txBody>
          </p:sp>
        </mc:Choice>
        <mc:Fallback/>
      </mc:AlternateContent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7223760" y="365760"/>
            <a:ext cx="2669400" cy="483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Voltage Divider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097280"/>
            <a:ext cx="790848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Series connection of resistors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Divides the total voltage into several smaller partial voltages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The ratio of the partial voltage over any resistor to the total voltage is proportional to the ratio of the partial resistance to the total resistance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  <a:ea typeface="Noto Sans CJK SC Regular"/>
              </a:rPr>
              <a:t>Exercise: </a:t>
            </a:r>
            <a:r>
              <a:rPr b="0" i="1" lang="en-US" sz="2200" spc="-1" strike="noStrike">
                <a:latin typeface="DejaVu Serif"/>
              </a:rPr>
              <a:t>R1</a:t>
            </a:r>
            <a:r>
              <a:rPr b="0" lang="en-US" sz="2200" spc="-1" strike="noStrike">
                <a:latin typeface="Arial"/>
              </a:rPr>
              <a:t> = 100Ω, </a:t>
            </a:r>
            <a:r>
              <a:rPr b="0" i="1" lang="en-US" sz="2200" spc="-1" strike="noStrike">
                <a:latin typeface="DejaVu Serif"/>
              </a:rPr>
              <a:t>R2</a:t>
            </a:r>
            <a:r>
              <a:rPr b="0" lang="en-US" sz="2200" spc="-1" strike="noStrike">
                <a:latin typeface="Arial"/>
              </a:rPr>
              <a:t> = 400Ω → calculate </a:t>
            </a:r>
            <a:r>
              <a:rPr b="0" i="1" lang="en-US" sz="2200" spc="-1" strike="noStrike">
                <a:latin typeface="DejaVu Serif"/>
              </a:rPr>
              <a:t>U1</a:t>
            </a:r>
            <a:endParaRPr b="0" lang="en-US" sz="2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1" name="Formula 3"/>
              <p:cNvSpPr txBox="1"/>
              <p:nvPr/>
            </p:nvSpPr>
            <p:spPr>
              <a:xfrm>
                <a:off x="1044360" y="3231720"/>
                <a:ext cx="3436200" cy="448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total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...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U</m:t>
                        </m:r>
                      </m:e>
                      <m:sub>
                        <m:r>
                          <m:t xml:space="preserve">n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62" name="Formula 4"/>
              <p:cNvSpPr txBox="1"/>
              <p:nvPr/>
            </p:nvSpPr>
            <p:spPr>
              <a:xfrm>
                <a:off x="5431320" y="3070440"/>
                <a:ext cx="1518120" cy="864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b>
                          <m:e>
                            <m:r>
                              <m:t xml:space="preserve">U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sSub>
                          <m:e>
                            <m:r>
                              <m:t xml:space="preserve">U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total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8686800" y="183240"/>
            <a:ext cx="640080" cy="510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1378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Any questions?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A red LED (~2 V) is supplied with power over a USB cable (5 V). In order to protect the LED from overvoltage, it is connected in series with a dropping resistor (220 Ω).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How can the circuit be changed to reduce the LED’s brightness?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How can an electric motor (9 V) be supplied with power only using AA batteries (1.5 V)?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548640"/>
            <a:ext cx="9071640" cy="45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3600" spc="-1" strike="noStrike">
                <a:latin typeface="Arial"/>
                <a:ea typeface="Noto Sans CJK SC Regular"/>
              </a:rPr>
              <a:t>The motor from the last tasks works now but the batteries are draining too fast. What can be changed to fix this problem?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4233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2019-09-30T10:08:43Z</dcterms:modified>
  <cp:revision>82</cp:revision>
  <dc:subject/>
  <dc:title/>
</cp:coreProperties>
</file>